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685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0" d="100"/>
          <a:sy n="60" d="100"/>
        </p:scale>
        <p:origin x="88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A484F-715C-4701-9547-7CAC41B6DEF9}" type="datetimeFigureOut">
              <a:rPr lang="ca-ES" smtClean="0"/>
              <a:t>21/6/2024</a:t>
            </a:fld>
            <a:endParaRPr lang="ca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7F7CE9-7302-4CD3-9CD9-E3D87DDB64C9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28187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3C169F-16F5-4762-9EAE-EC3E35570C8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0422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4E2E-67D5-4ED0-BE3F-F88F760F9B64}" type="datetime1">
              <a:rPr lang="es-ES" smtClean="0"/>
              <a:t>21/06/2024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A29A-803F-4DD5-BE77-BD6CCE7D4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762900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3A00-A05E-4E82-8B91-B2F405A31E0A}" type="datetime1">
              <a:rPr lang="es-ES" smtClean="0"/>
              <a:t>21/06/2024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A29A-803F-4DD5-BE77-BD6CCE7D4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6867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0937-33E2-4BEB-8018-9646EDED3159}" type="datetime1">
              <a:rPr lang="es-ES" smtClean="0"/>
              <a:t>21/06/2024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A29A-803F-4DD5-BE77-BD6CCE7D4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141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3" descr="ErcrosBlancosolonombr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554" y="6091914"/>
            <a:ext cx="1804612" cy="35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50480" y="3124270"/>
            <a:ext cx="8533861" cy="838266"/>
          </a:xfrm>
          <a:ln>
            <a:solidFill>
              <a:srgbClr val="0066CC"/>
            </a:solidFill>
          </a:ln>
        </p:spPr>
        <p:txBody>
          <a:bodyPr anchor="ctr"/>
          <a:lstStyle>
            <a:lvl1pPr marL="0" indent="0" algn="ctr">
              <a:buFontTx/>
              <a:buNone/>
              <a:defRPr i="1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s-ES_tradnl" dirty="0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4154656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38113"/>
            <a:ext cx="12192000" cy="54000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txBody>
          <a:bodyPr anchor="ctr" anchorCtr="0"/>
          <a:lstStyle>
            <a:lvl1pPr algn="ctr"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E65C4-A5AE-46BA-8890-C692C421F2C8}" type="datetime1">
              <a:rPr lang="es-ES" smtClean="0"/>
              <a:t>21/06/2024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353550" y="6489700"/>
            <a:ext cx="2743200" cy="365125"/>
          </a:xfrm>
        </p:spPr>
        <p:txBody>
          <a:bodyPr/>
          <a:lstStyle/>
          <a:p>
            <a:fld id="{B33FA29A-803F-4DD5-BE77-BD6CCE7D4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7238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17475"/>
            <a:ext cx="12192000" cy="540000"/>
          </a:xfrm>
          <a:prstGeom prst="rect">
            <a:avLst/>
          </a:prstGeom>
          <a:solidFill>
            <a:srgbClr val="EEB032"/>
          </a:solidFill>
          <a:ln>
            <a:noFill/>
          </a:ln>
        </p:spPr>
        <p:txBody>
          <a:bodyPr anchor="ctr" anchorCtr="0"/>
          <a:lstStyle>
            <a:lvl1pPr algn="ctr">
              <a:defRPr lang="es-ES" sz="2800" b="1" dirty="0">
                <a:solidFill>
                  <a:schemeClr val="bg1"/>
                </a:solidFill>
                <a:latin typeface="+mn-lt"/>
              </a:defRPr>
            </a:lvl1pPr>
          </a:lstStyle>
          <a:p>
            <a:pPr lvl="0" algn="ctr"/>
            <a:r>
              <a:rPr lang="es-ES" dirty="0"/>
              <a:t>Haga clic para modificar el estilo de 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1D7BE-72B6-4D25-9106-B7FBD7D444C3}" type="datetime1">
              <a:rPr lang="es-ES" smtClean="0"/>
              <a:t>21/06/2024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A29A-803F-4DD5-BE77-BD6CCE7D4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7161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 userDrawn="1"/>
        </p:nvSpPr>
        <p:spPr>
          <a:xfrm>
            <a:off x="0" y="138113"/>
            <a:ext cx="12192000" cy="540000"/>
          </a:xfrm>
          <a:prstGeom prst="rect">
            <a:avLst/>
          </a:prstGeom>
          <a:solidFill>
            <a:srgbClr val="EEB032"/>
          </a:solidFill>
          <a:ln>
            <a:noFill/>
          </a:ln>
        </p:spPr>
        <p:txBody>
          <a:bodyPr anchor="ctr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3630389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 userDrawn="1"/>
        </p:nvSpPr>
        <p:spPr>
          <a:xfrm>
            <a:off x="0" y="138113"/>
            <a:ext cx="12192000" cy="540000"/>
          </a:xfrm>
          <a:prstGeom prst="rect">
            <a:avLst/>
          </a:prstGeom>
          <a:solidFill>
            <a:srgbClr val="548235"/>
          </a:solidFill>
          <a:ln>
            <a:noFill/>
          </a:ln>
        </p:spPr>
        <p:txBody>
          <a:bodyPr anchor="ctr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774178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 userDrawn="1"/>
        </p:nvSpPr>
        <p:spPr>
          <a:xfrm>
            <a:off x="0" y="138113"/>
            <a:ext cx="12192000" cy="540000"/>
          </a:xfrm>
          <a:prstGeom prst="rect">
            <a:avLst/>
          </a:prstGeom>
          <a:solidFill>
            <a:srgbClr val="7F6033"/>
          </a:solidFill>
          <a:ln>
            <a:noFill/>
          </a:ln>
        </p:spPr>
        <p:txBody>
          <a:bodyPr anchor="ctr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4233840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4E2E-67D5-4ED0-BE3F-F88F760F9B64}" type="datetime1">
              <a:rPr lang="es-ES" smtClean="0"/>
              <a:t>21/06/2024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A29A-803F-4DD5-BE77-BD6CCE7D4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406197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4E2E-67D5-4ED0-BE3F-F88F760F9B64}" type="datetime1">
              <a:rPr lang="es-ES" smtClean="0"/>
              <a:t>21/06/2024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A29A-803F-4DD5-BE77-BD6CCE7D4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09429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D0AE-318E-417C-A0CC-D8F39465A39B}" type="datetime1">
              <a:rPr lang="es-ES" smtClean="0"/>
              <a:t>21/06/2024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A29A-803F-4DD5-BE77-BD6CCE7D4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3637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65073-478B-41D0-B630-9110BBA49920}" type="datetime1">
              <a:rPr lang="es-ES" smtClean="0"/>
              <a:t>21/06/2024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A29A-803F-4DD5-BE77-BD6CCE7D4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6371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1A05-F641-4194-AD00-C32955A2D47A}" type="datetime1">
              <a:rPr lang="es-ES" smtClean="0"/>
              <a:t>21/06/2024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A29A-803F-4DD5-BE77-BD6CCE7D4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9185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7BA9-4137-4EF9-88AE-26E4C3AAD641}" type="datetime1">
              <a:rPr lang="es-ES" smtClean="0"/>
              <a:t>21/06/2024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A29A-803F-4DD5-BE77-BD6CCE7D4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18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DBB7-6E0A-49C5-9C54-B92A4F5A6F16}" type="datetime1">
              <a:rPr lang="es-ES" smtClean="0"/>
              <a:t>21/06/2024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A29A-803F-4DD5-BE77-BD6CCE7D4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9392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A8D7-A641-4D97-A129-15CD77E7529B}" type="datetime1">
              <a:rPr lang="es-ES" smtClean="0"/>
              <a:t>21/06/2024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A29A-803F-4DD5-BE77-BD6CCE7D4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786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D4E2E-67D5-4ED0-BE3F-F88F760F9B64}" type="datetime1">
              <a:rPr lang="es-ES" smtClean="0"/>
              <a:t>21/06/2024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FA29A-803F-4DD5-BE77-BD6CCE7D4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767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ángulo 29">
            <a:extLst>
              <a:ext uri="{FF2B5EF4-FFF2-40B4-BE49-F238E27FC236}">
                <a16:creationId xmlns:a16="http://schemas.microsoft.com/office/drawing/2014/main" id="{26FF9E70-FACE-F95B-7D8A-F07AC1434C1C}"/>
              </a:ext>
            </a:extLst>
          </p:cNvPr>
          <p:cNvSpPr/>
          <p:nvPr/>
        </p:nvSpPr>
        <p:spPr bwMode="auto">
          <a:xfrm>
            <a:off x="7812440" y="849946"/>
            <a:ext cx="4145174" cy="5796000"/>
          </a:xfrm>
          <a:prstGeom prst="rect">
            <a:avLst/>
          </a:prstGeom>
          <a:solidFill>
            <a:srgbClr val="F7DD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4766" tIns="47383" rIns="94766" bIns="47383" numCol="1" rtlCol="0" anchor="t" anchorCtr="0" compatLnSpc="1">
            <a:prstTxWarp prst="textNoShape">
              <a:avLst/>
            </a:prstTxWarp>
          </a:bodyPr>
          <a:lstStyle/>
          <a:p>
            <a:pPr marL="371834" marR="0" lvl="0" indent="0" algn="l" defTabSz="74366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400" b="0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3FA29A-803F-4DD5-BE77-BD6CCE7D40FE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6A9A819B-CF03-6128-42A3-EDA94517A7B2}"/>
              </a:ext>
            </a:extLst>
          </p:cNvPr>
          <p:cNvSpPr/>
          <p:nvPr/>
        </p:nvSpPr>
        <p:spPr bwMode="auto">
          <a:xfrm>
            <a:off x="200200" y="860694"/>
            <a:ext cx="3363397" cy="5796000"/>
          </a:xfrm>
          <a:prstGeom prst="rect">
            <a:avLst/>
          </a:prstGeom>
          <a:solidFill>
            <a:srgbClr val="E2F0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4766" tIns="47383" rIns="94766" bIns="47383" numCol="1" rtlCol="0" anchor="t" anchorCtr="0" compatLnSpc="1">
            <a:prstTxWarp prst="textNoShape">
              <a:avLst/>
            </a:prstTxWarp>
          </a:bodyPr>
          <a:lstStyle/>
          <a:p>
            <a:pPr marL="371834" marR="0" lvl="0" indent="0" algn="l" defTabSz="74366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400" b="0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8161BFE4-B6CA-6B6B-FBEA-310557C4DA8E}"/>
              </a:ext>
            </a:extLst>
          </p:cNvPr>
          <p:cNvSpPr/>
          <p:nvPr/>
        </p:nvSpPr>
        <p:spPr bwMode="auto">
          <a:xfrm>
            <a:off x="3782260" y="930133"/>
            <a:ext cx="3780000" cy="5796000"/>
          </a:xfrm>
          <a:prstGeom prst="rect">
            <a:avLst/>
          </a:prstGeom>
          <a:solidFill>
            <a:srgbClr val="CFE0E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4766" tIns="47383" rIns="94766" bIns="47383" numCol="1" rtlCol="0" anchor="t" anchorCtr="0" compatLnSpc="1">
            <a:prstTxWarp prst="textNoShape">
              <a:avLst/>
            </a:prstTxWarp>
          </a:bodyPr>
          <a:lstStyle/>
          <a:p>
            <a:pPr marL="371834" marR="0" lvl="0" indent="0" algn="l" defTabSz="74366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400" b="0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45A052F7-BB10-3AB3-6A98-275337DBA88C}"/>
              </a:ext>
            </a:extLst>
          </p:cNvPr>
          <p:cNvSpPr/>
          <p:nvPr/>
        </p:nvSpPr>
        <p:spPr bwMode="auto">
          <a:xfrm>
            <a:off x="4073335" y="1115744"/>
            <a:ext cx="2389987" cy="48045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4766" tIns="47383" rIns="94766" bIns="47383" numCol="1" rtlCol="0" anchor="t" anchorCtr="0" compatLnSpc="1">
            <a:prstTxWarp prst="textNoShape">
              <a:avLst/>
            </a:prstTxWarp>
          </a:bodyPr>
          <a:lstStyle/>
          <a:p>
            <a:pPr marL="371834" marR="0" lvl="0" indent="0" algn="l" defTabSz="74366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400" b="0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932B5E73-C1C4-FA22-3FEE-BAABA6CD918D}"/>
              </a:ext>
            </a:extLst>
          </p:cNvPr>
          <p:cNvSpPr txBox="1"/>
          <p:nvPr/>
        </p:nvSpPr>
        <p:spPr>
          <a:xfrm>
            <a:off x="4032440" y="1005900"/>
            <a:ext cx="33120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s-E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anose="020B0604030504040204" pitchFamily="34" charset="0"/>
              </a:rPr>
              <a:t>Intermediate processes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19ED5C29-A166-EC81-0C44-B6E282DEE332}"/>
              </a:ext>
            </a:extLst>
          </p:cNvPr>
          <p:cNvSpPr txBox="1"/>
          <p:nvPr/>
        </p:nvSpPr>
        <p:spPr>
          <a:xfrm>
            <a:off x="301728" y="1005900"/>
            <a:ext cx="31320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Verdana" panose="020B0604030504040204" pitchFamily="34" charset="0"/>
                <a:cs typeface="Verdana" panose="020B0604030504040204" pitchFamily="34" charset="0"/>
              </a:rPr>
              <a:t>Raw materials</a:t>
            </a:r>
          </a:p>
        </p:txBody>
      </p:sp>
      <p:sp>
        <p:nvSpPr>
          <p:cNvPr id="35" name="Título 1">
            <a:extLst>
              <a:ext uri="{FF2B5EF4-FFF2-40B4-BE49-F238E27FC236}">
                <a16:creationId xmlns:a16="http://schemas.microsoft.com/office/drawing/2014/main" id="{6343EBF5-180B-00DB-7619-583793CD9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7475"/>
            <a:ext cx="12192000" cy="540000"/>
          </a:xfrm>
          <a:solidFill>
            <a:srgbClr val="548235"/>
          </a:solidFill>
        </p:spPr>
        <p:txBody>
          <a:bodyPr/>
          <a:lstStyle/>
          <a:p>
            <a:r>
              <a:rPr lang="en-AU" dirty="0"/>
              <a:t>Scheme of the biological production process</a:t>
            </a:r>
          </a:p>
        </p:txBody>
      </p:sp>
      <p:graphicFrame>
        <p:nvGraphicFramePr>
          <p:cNvPr id="4" name="Tabla 29">
            <a:extLst>
              <a:ext uri="{FF2B5EF4-FFF2-40B4-BE49-F238E27FC236}">
                <a16:creationId xmlns:a16="http://schemas.microsoft.com/office/drawing/2014/main" id="{88F2606C-0551-9E4D-0B5E-ED79CC05A5EC}"/>
              </a:ext>
            </a:extLst>
          </p:cNvPr>
          <p:cNvGraphicFramePr>
            <a:graphicFrameLocks noGrp="1"/>
          </p:cNvGraphicFramePr>
          <p:nvPr/>
        </p:nvGraphicFramePr>
        <p:xfrm>
          <a:off x="8131529" y="1485688"/>
          <a:ext cx="3645569" cy="4594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007">
                  <a:extLst>
                    <a:ext uri="{9D8B030D-6E8A-4147-A177-3AD203B41FA5}">
                      <a16:colId xmlns:a16="http://schemas.microsoft.com/office/drawing/2014/main" val="1566260986"/>
                    </a:ext>
                  </a:extLst>
                </a:gridCol>
                <a:gridCol w="1010246">
                  <a:extLst>
                    <a:ext uri="{9D8B030D-6E8A-4147-A177-3AD203B41FA5}">
                      <a16:colId xmlns:a16="http://schemas.microsoft.com/office/drawing/2014/main" val="4171755852"/>
                    </a:ext>
                  </a:extLst>
                </a:gridCol>
                <a:gridCol w="1469316">
                  <a:extLst>
                    <a:ext uri="{9D8B030D-6E8A-4147-A177-3AD203B41FA5}">
                      <a16:colId xmlns:a16="http://schemas.microsoft.com/office/drawing/2014/main" val="3948244302"/>
                    </a:ext>
                  </a:extLst>
                </a:gridCol>
              </a:tblGrid>
              <a:tr h="448402">
                <a:tc>
                  <a:txBody>
                    <a:bodyPr/>
                    <a:lstStyle/>
                    <a:p>
                      <a:pPr algn="l"/>
                      <a:endParaRPr lang="es-E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r"/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Derivatives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B5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144000" indent="-144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548235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AU" sz="1400" b="0" noProof="0">
                          <a:solidFill>
                            <a:schemeClr val="tx1"/>
                          </a:solidFill>
                          <a:latin typeface="+mn-lt"/>
                        </a:rPr>
                        <a:t>Fusidic acid
Sodium fusidate</a:t>
                      </a:r>
                    </a:p>
                    <a:p>
                      <a:pPr marL="144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548235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b="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Diethanolamine fusidate</a:t>
                      </a:r>
                      <a:endParaRPr lang="en-AU" sz="1400" b="0" noProof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EEB5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B5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B5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B5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106614"/>
                  </a:ext>
                </a:extLst>
              </a:tr>
              <a:tr h="484050">
                <a:tc>
                  <a:txBody>
                    <a:bodyPr/>
                    <a:lstStyle/>
                    <a:p>
                      <a:pPr algn="l"/>
                      <a:r>
                        <a:rPr lang="es-ES" sz="14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Fusidic</a:t>
                      </a:r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
raw</a:t>
                      </a:r>
                    </a:p>
                  </a:txBody>
                  <a:tcPr marL="72000" marR="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B5A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461946"/>
                  </a:ext>
                </a:extLst>
              </a:tr>
              <a:tr h="227494">
                <a:tc>
                  <a:txBody>
                    <a:bodyPr/>
                    <a:lstStyle/>
                    <a:p>
                      <a:pPr algn="l"/>
                      <a:endParaRPr lang="es-E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3791455"/>
                  </a:ext>
                </a:extLst>
              </a:tr>
              <a:tr h="336302">
                <a:tc>
                  <a:txBody>
                    <a:bodyPr/>
                    <a:lstStyle/>
                    <a:p>
                      <a:pPr algn="l"/>
                      <a:endParaRPr lang="es-E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DD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b="0" noProof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B5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B5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3838322"/>
                  </a:ext>
                </a:extLst>
              </a:tr>
              <a:tr h="522015">
                <a:tc>
                  <a:txBody>
                    <a:bodyPr/>
                    <a:lstStyle/>
                    <a:p>
                      <a:pPr algn="l"/>
                      <a:endParaRPr lang="es-E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Salts</a:t>
                      </a:r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
</a:t>
                      </a:r>
                      <a:endParaRPr lang="es-E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B5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144000" indent="-144000" algn="l" defTabSz="914400" rtl="0" eaLnBrk="1" latinLnBrk="0" hangingPunct="1">
                        <a:spcAft>
                          <a:spcPts val="600"/>
                        </a:spcAft>
                        <a:buClr>
                          <a:srgbClr val="548235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AU" sz="1400" b="0" kern="120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Ethylsuccinate</a:t>
                      </a:r>
                      <a:r>
                        <a:rPr lang="en-AU" sz="14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
Stearate
</a:t>
                      </a:r>
                      <a:r>
                        <a:rPr lang="en-AU" sz="1400" b="0" kern="120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Stolate</a:t>
                      </a:r>
                      <a:r>
                        <a:rPr lang="en-AU" sz="14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
Propionate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EEB5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B5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B5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B5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08878"/>
                  </a:ext>
                </a:extLst>
              </a:tr>
              <a:tr h="272644">
                <a:tc>
                  <a:txBody>
                    <a:bodyPr/>
                    <a:lstStyle/>
                    <a:p>
                      <a:pPr algn="l"/>
                      <a:r>
                        <a:rPr lang="es-ES" sz="14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Erythromycin</a:t>
                      </a:r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
base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B5A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611247"/>
                  </a:ext>
                </a:extLst>
              </a:tr>
              <a:tr h="683365">
                <a:tc>
                  <a:txBody>
                    <a:bodyPr/>
                    <a:lstStyle/>
                    <a:p>
                      <a:pPr algn="ctr"/>
                      <a:endParaRPr lang="es-E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r"/>
                      <a:endParaRPr lang="es-ES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r"/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Derivatives
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B5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4000" indent="-144000" algn="l" defTabSz="914400" rtl="0" eaLnBrk="1" latinLnBrk="0" hangingPunct="1">
                        <a:spcAft>
                          <a:spcPts val="600"/>
                        </a:spcAft>
                        <a:buClr>
                          <a:srgbClr val="548235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AU" sz="14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Azithromycin
Clarithromycin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EEB5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B5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B5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B5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897986"/>
                  </a:ext>
                </a:extLst>
              </a:tr>
              <a:tr h="336302">
                <a:tc>
                  <a:txBody>
                    <a:bodyPr/>
                    <a:lstStyle/>
                    <a:p>
                      <a:pPr algn="l"/>
                      <a:endParaRPr lang="es-E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B5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DD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Clr>
                          <a:srgbClr val="7030A0"/>
                        </a:buClr>
                      </a:pPr>
                      <a:endParaRPr lang="es-ES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B5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7099214"/>
                  </a:ext>
                </a:extLst>
              </a:tr>
              <a:tr h="448402">
                <a:tc>
                  <a:txBody>
                    <a:bodyPr/>
                    <a:lstStyle/>
                    <a:p>
                      <a:pPr algn="l"/>
                      <a:r>
                        <a:rPr lang="es-E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Taylor-</a:t>
                      </a:r>
                      <a:r>
                        <a:rPr lang="es-ES" sz="14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made</a:t>
                      </a:r>
                      <a:r>
                        <a:rPr lang="es-E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4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production</a:t>
                      </a:r>
                      <a:endParaRPr lang="es-E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EEB5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B5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B5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B5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EEB5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7573916"/>
                  </a:ext>
                </a:extLst>
              </a:tr>
            </a:tbl>
          </a:graphicData>
        </a:graphic>
      </p:graphicFrame>
      <p:sp>
        <p:nvSpPr>
          <p:cNvPr id="36" name="CuadroTexto 35">
            <a:extLst>
              <a:ext uri="{FF2B5EF4-FFF2-40B4-BE49-F238E27FC236}">
                <a16:creationId xmlns:a16="http://schemas.microsoft.com/office/drawing/2014/main" id="{ECF2A3DB-18E9-5D59-65D9-02A33C8C5ED0}"/>
              </a:ext>
            </a:extLst>
          </p:cNvPr>
          <p:cNvSpPr txBox="1"/>
          <p:nvPr/>
        </p:nvSpPr>
        <p:spPr>
          <a:xfrm>
            <a:off x="8229028" y="1004524"/>
            <a:ext cx="33120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s-E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anose="020B0604030504040204" pitchFamily="34" charset="0"/>
              </a:rPr>
              <a:t>Final products</a:t>
            </a: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186697C3-487E-8F2E-BFB2-9286B661EA6D}"/>
              </a:ext>
            </a:extLst>
          </p:cNvPr>
          <p:cNvCxnSpPr/>
          <p:nvPr/>
        </p:nvCxnSpPr>
        <p:spPr>
          <a:xfrm>
            <a:off x="9366179" y="2355045"/>
            <a:ext cx="828000" cy="0"/>
          </a:xfrm>
          <a:prstGeom prst="straightConnector1">
            <a:avLst/>
          </a:prstGeom>
          <a:ln w="19050">
            <a:solidFill>
              <a:srgbClr val="54823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647EEAAA-491C-1497-7B0C-5F9DB6499EAD}"/>
              </a:ext>
            </a:extLst>
          </p:cNvPr>
          <p:cNvCxnSpPr/>
          <p:nvPr/>
        </p:nvCxnSpPr>
        <p:spPr>
          <a:xfrm>
            <a:off x="9632532" y="3757507"/>
            <a:ext cx="576000" cy="0"/>
          </a:xfrm>
          <a:prstGeom prst="straightConnector1">
            <a:avLst/>
          </a:prstGeom>
          <a:ln w="19050">
            <a:solidFill>
              <a:srgbClr val="54823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41BC6A87-57D8-7DBA-051D-1CF7A1B5B776}"/>
              </a:ext>
            </a:extLst>
          </p:cNvPr>
          <p:cNvCxnSpPr/>
          <p:nvPr/>
        </p:nvCxnSpPr>
        <p:spPr>
          <a:xfrm>
            <a:off x="9618354" y="4682401"/>
            <a:ext cx="576000" cy="0"/>
          </a:xfrm>
          <a:prstGeom prst="straightConnector1">
            <a:avLst/>
          </a:prstGeom>
          <a:ln w="19050">
            <a:solidFill>
              <a:srgbClr val="54823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upo 45">
            <a:extLst>
              <a:ext uri="{FF2B5EF4-FFF2-40B4-BE49-F238E27FC236}">
                <a16:creationId xmlns:a16="http://schemas.microsoft.com/office/drawing/2014/main" id="{EA9002FB-26A7-0393-195C-ADFD9A31AAF8}"/>
              </a:ext>
            </a:extLst>
          </p:cNvPr>
          <p:cNvGrpSpPr/>
          <p:nvPr/>
        </p:nvGrpSpPr>
        <p:grpSpPr>
          <a:xfrm>
            <a:off x="737768" y="2130698"/>
            <a:ext cx="1397499" cy="516325"/>
            <a:chOff x="867273" y="1678595"/>
            <a:chExt cx="1397499" cy="516325"/>
          </a:xfrm>
        </p:grpSpPr>
        <p:sp>
          <p:nvSpPr>
            <p:cNvPr id="55" name="Elipse 54">
              <a:extLst>
                <a:ext uri="{FF2B5EF4-FFF2-40B4-BE49-F238E27FC236}">
                  <a16:creationId xmlns:a16="http://schemas.microsoft.com/office/drawing/2014/main" id="{31E3DEB4-4CB5-612E-7CC1-C6B5D682BCC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27578" y="1678595"/>
              <a:ext cx="437194" cy="419340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0066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4766" tIns="47383" rIns="94766" bIns="47383" numCol="1" rtlCol="0" anchor="t" anchorCtr="0" compatLnSpc="1">
              <a:prstTxWarp prst="textNoShape">
                <a:avLst/>
              </a:prstTxWarp>
            </a:bodyPr>
            <a:lstStyle/>
            <a:p>
              <a:pPr marL="371834" marR="0" lvl="0" indent="0" algn="l" defTabSz="74366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4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CuadroTexto 55">
              <a:extLst>
                <a:ext uri="{FF2B5EF4-FFF2-40B4-BE49-F238E27FC236}">
                  <a16:creationId xmlns:a16="http://schemas.microsoft.com/office/drawing/2014/main" id="{A819E315-4066-1C7F-D18E-72383B68A9C0}"/>
                </a:ext>
              </a:extLst>
            </p:cNvPr>
            <p:cNvSpPr txBox="1"/>
            <p:nvPr/>
          </p:nvSpPr>
          <p:spPr>
            <a:xfrm>
              <a:off x="867273" y="1764033"/>
              <a:ext cx="81135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Sugar
</a:t>
              </a:r>
            </a:p>
          </p:txBody>
        </p:sp>
      </p:grpSp>
      <p:grpSp>
        <p:nvGrpSpPr>
          <p:cNvPr id="19" name="Grupo 18">
            <a:extLst>
              <a:ext uri="{FF2B5EF4-FFF2-40B4-BE49-F238E27FC236}">
                <a16:creationId xmlns:a16="http://schemas.microsoft.com/office/drawing/2014/main" id="{647A0810-850E-0386-23D9-E1E0ABFB8C0C}"/>
              </a:ext>
            </a:extLst>
          </p:cNvPr>
          <p:cNvGrpSpPr/>
          <p:nvPr/>
        </p:nvGrpSpPr>
        <p:grpSpPr>
          <a:xfrm>
            <a:off x="737767" y="2951442"/>
            <a:ext cx="1397504" cy="419339"/>
            <a:chOff x="867272" y="2723514"/>
            <a:chExt cx="1397504" cy="419339"/>
          </a:xfrm>
        </p:grpSpPr>
        <p:sp>
          <p:nvSpPr>
            <p:cNvPr id="51" name="Elipse 50">
              <a:extLst>
                <a:ext uri="{FF2B5EF4-FFF2-40B4-BE49-F238E27FC236}">
                  <a16:creationId xmlns:a16="http://schemas.microsoft.com/office/drawing/2014/main" id="{A8B62FB4-F70D-23A6-80C8-E87E28C9216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27580" y="2723514"/>
              <a:ext cx="437196" cy="419339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0066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4766" tIns="47383" rIns="94766" bIns="47383" numCol="1" rtlCol="0" anchor="t" anchorCtr="0" compatLnSpc="1">
              <a:prstTxWarp prst="textNoShape">
                <a:avLst/>
              </a:prstTxWarp>
            </a:bodyPr>
            <a:lstStyle/>
            <a:p>
              <a:pPr marL="371834" marR="0" lvl="0" indent="0" algn="l" defTabSz="74366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4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CuadroTexto 51">
              <a:extLst>
                <a:ext uri="{FF2B5EF4-FFF2-40B4-BE49-F238E27FC236}">
                  <a16:creationId xmlns:a16="http://schemas.microsoft.com/office/drawing/2014/main" id="{E8CA94EA-A36D-0B44-2A55-C4E670E7A115}"/>
                </a:ext>
              </a:extLst>
            </p:cNvPr>
            <p:cNvSpPr txBox="1"/>
            <p:nvPr/>
          </p:nvSpPr>
          <p:spPr>
            <a:xfrm>
              <a:off x="867272" y="2808955"/>
              <a:ext cx="811353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Oil</a:t>
              </a:r>
            </a:p>
          </p:txBody>
        </p:sp>
      </p:grpSp>
      <p:grpSp>
        <p:nvGrpSpPr>
          <p:cNvPr id="22" name="Grupo 21">
            <a:extLst>
              <a:ext uri="{FF2B5EF4-FFF2-40B4-BE49-F238E27FC236}">
                <a16:creationId xmlns:a16="http://schemas.microsoft.com/office/drawing/2014/main" id="{7E89488C-908C-8BC5-467D-387D804F0F0F}"/>
              </a:ext>
            </a:extLst>
          </p:cNvPr>
          <p:cNvGrpSpPr/>
          <p:nvPr/>
        </p:nvGrpSpPr>
        <p:grpSpPr>
          <a:xfrm>
            <a:off x="414899" y="3772185"/>
            <a:ext cx="1720373" cy="458125"/>
            <a:chOff x="544404" y="3758694"/>
            <a:chExt cx="1720373" cy="458125"/>
          </a:xfrm>
        </p:grpSpPr>
        <p:sp>
          <p:nvSpPr>
            <p:cNvPr id="48" name="Elipse 47">
              <a:extLst>
                <a:ext uri="{FF2B5EF4-FFF2-40B4-BE49-F238E27FC236}">
                  <a16:creationId xmlns:a16="http://schemas.microsoft.com/office/drawing/2014/main" id="{B6D86615-90B1-294E-49D3-C3D344A9A95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27581" y="3797481"/>
              <a:ext cx="437196" cy="419338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0066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4766" tIns="47383" rIns="94766" bIns="47383" numCol="1" rtlCol="0" anchor="t" anchorCtr="0" compatLnSpc="1">
              <a:prstTxWarp prst="textNoShape">
                <a:avLst/>
              </a:prstTxWarp>
            </a:bodyPr>
            <a:lstStyle/>
            <a:p>
              <a:pPr marL="371834" marR="0" lvl="0" indent="0" algn="l" defTabSz="74366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4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CuadroTexto 48">
              <a:extLst>
                <a:ext uri="{FF2B5EF4-FFF2-40B4-BE49-F238E27FC236}">
                  <a16:creationId xmlns:a16="http://schemas.microsoft.com/office/drawing/2014/main" id="{CECD9584-E794-51BF-0629-E942A584675B}"/>
                </a:ext>
              </a:extLst>
            </p:cNvPr>
            <p:cNvSpPr txBox="1"/>
            <p:nvPr/>
          </p:nvSpPr>
          <p:spPr>
            <a:xfrm>
              <a:off x="544404" y="3758694"/>
              <a:ext cx="1134222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Vegetable proteins</a:t>
              </a: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44E88C22-760E-E93E-08A2-C28C1ED60C40}"/>
              </a:ext>
            </a:extLst>
          </p:cNvPr>
          <p:cNvGrpSpPr/>
          <p:nvPr/>
        </p:nvGrpSpPr>
        <p:grpSpPr>
          <a:xfrm>
            <a:off x="599896" y="4670501"/>
            <a:ext cx="1535376" cy="419338"/>
            <a:chOff x="729401" y="4881188"/>
            <a:chExt cx="1535376" cy="419338"/>
          </a:xfrm>
        </p:grpSpPr>
        <p:sp>
          <p:nvSpPr>
            <p:cNvPr id="44" name="Elipse 43">
              <a:extLst>
                <a:ext uri="{FF2B5EF4-FFF2-40B4-BE49-F238E27FC236}">
                  <a16:creationId xmlns:a16="http://schemas.microsoft.com/office/drawing/2014/main" id="{E332D73E-870A-62D6-3B49-A958D03EAB1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27581" y="4881188"/>
              <a:ext cx="437196" cy="419338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0066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4766" tIns="47383" rIns="94766" bIns="47383" numCol="1" rtlCol="0" anchor="t" anchorCtr="0" compatLnSpc="1">
              <a:prstTxWarp prst="textNoShape">
                <a:avLst/>
              </a:prstTxWarp>
            </a:bodyPr>
            <a:lstStyle/>
            <a:p>
              <a:pPr marL="371834" marR="0" lvl="0" indent="0" algn="l" defTabSz="74366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4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CuadroTexto 44">
              <a:extLst>
                <a:ext uri="{FF2B5EF4-FFF2-40B4-BE49-F238E27FC236}">
                  <a16:creationId xmlns:a16="http://schemas.microsoft.com/office/drawing/2014/main" id="{7C334A22-0DBC-BD5E-4617-799FBE9645D1}"/>
                </a:ext>
              </a:extLst>
            </p:cNvPr>
            <p:cNvSpPr txBox="1"/>
            <p:nvPr/>
          </p:nvSpPr>
          <p:spPr>
            <a:xfrm>
              <a:off x="729401" y="4990177"/>
              <a:ext cx="949225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Mineral salts</a:t>
              </a: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DFEF436E-2551-695A-AC6E-6372E4682BAA}"/>
              </a:ext>
            </a:extLst>
          </p:cNvPr>
          <p:cNvGrpSpPr/>
          <p:nvPr/>
        </p:nvGrpSpPr>
        <p:grpSpPr>
          <a:xfrm>
            <a:off x="796482" y="5491242"/>
            <a:ext cx="1338789" cy="419339"/>
            <a:chOff x="925987" y="5926107"/>
            <a:chExt cx="1338789" cy="419339"/>
          </a:xfrm>
        </p:grpSpPr>
        <p:sp>
          <p:nvSpPr>
            <p:cNvPr id="41" name="Elipse 40">
              <a:extLst>
                <a:ext uri="{FF2B5EF4-FFF2-40B4-BE49-F238E27FC236}">
                  <a16:creationId xmlns:a16="http://schemas.microsoft.com/office/drawing/2014/main" id="{BA8021CF-6114-C51F-037B-2A07F60295D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27580" y="5926107"/>
              <a:ext cx="437196" cy="419339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0066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4766" tIns="47383" rIns="94766" bIns="47383" numCol="1" rtlCol="0" anchor="t" anchorCtr="0" compatLnSpc="1">
              <a:prstTxWarp prst="textNoShape">
                <a:avLst/>
              </a:prstTxWarp>
            </a:bodyPr>
            <a:lstStyle/>
            <a:p>
              <a:pPr marL="371834" marR="0" lvl="0" indent="0" algn="l" defTabSz="74366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4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CuadroTexto 41">
              <a:extLst>
                <a:ext uri="{FF2B5EF4-FFF2-40B4-BE49-F238E27FC236}">
                  <a16:creationId xmlns:a16="http://schemas.microsoft.com/office/drawing/2014/main" id="{E3A4C77C-2FCC-0E44-D169-ED42526A20A4}"/>
                </a:ext>
              </a:extLst>
            </p:cNvPr>
            <p:cNvSpPr txBox="1"/>
            <p:nvPr/>
          </p:nvSpPr>
          <p:spPr>
            <a:xfrm>
              <a:off x="925987" y="6011548"/>
              <a:ext cx="752638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Oxygen</a:t>
              </a:r>
            </a:p>
          </p:txBody>
        </p:sp>
      </p:grp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F720E82D-819D-2FAB-603A-7BA90D1F8B39}"/>
              </a:ext>
            </a:extLst>
          </p:cNvPr>
          <p:cNvCxnSpPr>
            <a:cxnSpLocks/>
          </p:cNvCxnSpPr>
          <p:nvPr/>
        </p:nvCxnSpPr>
        <p:spPr>
          <a:xfrm>
            <a:off x="2284511" y="2363199"/>
            <a:ext cx="8412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72824A2C-F688-40A7-AF94-F48B0B071DF6}"/>
              </a:ext>
            </a:extLst>
          </p:cNvPr>
          <p:cNvCxnSpPr>
            <a:cxnSpLocks/>
          </p:cNvCxnSpPr>
          <p:nvPr/>
        </p:nvCxnSpPr>
        <p:spPr>
          <a:xfrm>
            <a:off x="2284511" y="3134343"/>
            <a:ext cx="8412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06FC7B96-79FD-1FA2-18E7-B2375CD3FFB2}"/>
              </a:ext>
            </a:extLst>
          </p:cNvPr>
          <p:cNvCxnSpPr>
            <a:cxnSpLocks/>
          </p:cNvCxnSpPr>
          <p:nvPr/>
        </p:nvCxnSpPr>
        <p:spPr>
          <a:xfrm>
            <a:off x="2284511" y="4001247"/>
            <a:ext cx="8412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D2F9C440-A40E-0299-0A1F-C1D25A4DD6A8}"/>
              </a:ext>
            </a:extLst>
          </p:cNvPr>
          <p:cNvCxnSpPr>
            <a:cxnSpLocks/>
          </p:cNvCxnSpPr>
          <p:nvPr/>
        </p:nvCxnSpPr>
        <p:spPr>
          <a:xfrm>
            <a:off x="2284511" y="4875495"/>
            <a:ext cx="8412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12259F7E-5E60-1964-39F3-9C6C78E0A53C}"/>
              </a:ext>
            </a:extLst>
          </p:cNvPr>
          <p:cNvCxnSpPr>
            <a:cxnSpLocks/>
          </p:cNvCxnSpPr>
          <p:nvPr/>
        </p:nvCxnSpPr>
        <p:spPr>
          <a:xfrm>
            <a:off x="2284511" y="5703807"/>
            <a:ext cx="8412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FCF31F5D-A10B-047F-A1A4-B537E10AC727}"/>
              </a:ext>
            </a:extLst>
          </p:cNvPr>
          <p:cNvCxnSpPr/>
          <p:nvPr/>
        </p:nvCxnSpPr>
        <p:spPr>
          <a:xfrm>
            <a:off x="3134903" y="2363199"/>
            <a:ext cx="0" cy="33375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CD2C8793-552A-065B-680A-06860798E9B5}"/>
              </a:ext>
            </a:extLst>
          </p:cNvPr>
          <p:cNvCxnSpPr>
            <a:cxnSpLocks/>
          </p:cNvCxnSpPr>
          <p:nvPr/>
        </p:nvCxnSpPr>
        <p:spPr>
          <a:xfrm>
            <a:off x="3134903" y="4001470"/>
            <a:ext cx="648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Elipse 4">
            <a:extLst>
              <a:ext uri="{FF2B5EF4-FFF2-40B4-BE49-F238E27FC236}">
                <a16:creationId xmlns:a16="http://schemas.microsoft.com/office/drawing/2014/main" id="{703343E0-E56B-49EF-F4C9-D957A76DBDA8}"/>
              </a:ext>
            </a:extLst>
          </p:cNvPr>
          <p:cNvSpPr>
            <a:spLocks/>
          </p:cNvSpPr>
          <p:nvPr/>
        </p:nvSpPr>
        <p:spPr>
          <a:xfrm>
            <a:off x="3821667" y="3102106"/>
            <a:ext cx="1800000" cy="1800000"/>
          </a:xfrm>
          <a:prstGeom prst="ellipse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CBEAB3D-4347-9ABB-D73D-038F5E410830}"/>
              </a:ext>
            </a:extLst>
          </p:cNvPr>
          <p:cNvSpPr txBox="1"/>
          <p:nvPr/>
        </p:nvSpPr>
        <p:spPr>
          <a:xfrm>
            <a:off x="4186029" y="2819995"/>
            <a:ext cx="117106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Fermentation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449E159-E34F-E942-6669-C1BD94C98583}"/>
              </a:ext>
            </a:extLst>
          </p:cNvPr>
          <p:cNvSpPr txBox="1"/>
          <p:nvPr/>
        </p:nvSpPr>
        <p:spPr>
          <a:xfrm>
            <a:off x="6104565" y="2811654"/>
            <a:ext cx="117106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Extraction</a:t>
            </a: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E09F8106-ED3C-3C90-437B-A7DA748495CB}"/>
              </a:ext>
            </a:extLst>
          </p:cNvPr>
          <p:cNvCxnSpPr>
            <a:cxnSpLocks/>
          </p:cNvCxnSpPr>
          <p:nvPr/>
        </p:nvCxnSpPr>
        <p:spPr>
          <a:xfrm>
            <a:off x="5612322" y="3990584"/>
            <a:ext cx="144000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id="{4F81CBAF-2D36-5926-A846-8C349DC7C840}"/>
              </a:ext>
            </a:extLst>
          </p:cNvPr>
          <p:cNvCxnSpPr>
            <a:cxnSpLocks/>
          </p:cNvCxnSpPr>
          <p:nvPr/>
        </p:nvCxnSpPr>
        <p:spPr>
          <a:xfrm>
            <a:off x="7543970" y="3990584"/>
            <a:ext cx="504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B6F57F48-2973-7F50-60CD-02AE61BC8638}"/>
              </a:ext>
            </a:extLst>
          </p:cNvPr>
          <p:cNvCxnSpPr/>
          <p:nvPr/>
        </p:nvCxnSpPr>
        <p:spPr>
          <a:xfrm>
            <a:off x="7890414" y="2216136"/>
            <a:ext cx="0" cy="345600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ector recto de flecha 67">
            <a:extLst>
              <a:ext uri="{FF2B5EF4-FFF2-40B4-BE49-F238E27FC236}">
                <a16:creationId xmlns:a16="http://schemas.microsoft.com/office/drawing/2014/main" id="{130F1158-2950-65AE-1A8A-BF9E563854B2}"/>
              </a:ext>
            </a:extLst>
          </p:cNvPr>
          <p:cNvCxnSpPr>
            <a:cxnSpLocks/>
          </p:cNvCxnSpPr>
          <p:nvPr/>
        </p:nvCxnSpPr>
        <p:spPr>
          <a:xfrm>
            <a:off x="7882967" y="5672236"/>
            <a:ext cx="18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de flecha 68">
            <a:extLst>
              <a:ext uri="{FF2B5EF4-FFF2-40B4-BE49-F238E27FC236}">
                <a16:creationId xmlns:a16="http://schemas.microsoft.com/office/drawing/2014/main" id="{12D18526-B93E-496D-BE35-D45ED3F33A81}"/>
              </a:ext>
            </a:extLst>
          </p:cNvPr>
          <p:cNvCxnSpPr>
            <a:cxnSpLocks/>
          </p:cNvCxnSpPr>
          <p:nvPr/>
        </p:nvCxnSpPr>
        <p:spPr>
          <a:xfrm>
            <a:off x="7893595" y="2227287"/>
            <a:ext cx="18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id="{ACA62A21-C9B6-3A4B-0967-0A52ECEBE55C}"/>
              </a:ext>
            </a:extLst>
          </p:cNvPr>
          <p:cNvCxnSpPr/>
          <p:nvPr/>
        </p:nvCxnSpPr>
        <p:spPr>
          <a:xfrm>
            <a:off x="9364166" y="3981348"/>
            <a:ext cx="269358" cy="0"/>
          </a:xfrm>
          <a:prstGeom prst="line">
            <a:avLst/>
          </a:prstGeom>
          <a:ln w="19050">
            <a:solidFill>
              <a:srgbClr val="5482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5ABD8DF8-0A26-69EF-52C1-DF46C5B11F10}"/>
              </a:ext>
            </a:extLst>
          </p:cNvPr>
          <p:cNvCxnSpPr>
            <a:cxnSpLocks/>
          </p:cNvCxnSpPr>
          <p:nvPr/>
        </p:nvCxnSpPr>
        <p:spPr>
          <a:xfrm>
            <a:off x="9632532" y="3757507"/>
            <a:ext cx="0" cy="924894"/>
          </a:xfrm>
          <a:prstGeom prst="line">
            <a:avLst/>
          </a:prstGeom>
          <a:ln w="19050">
            <a:solidFill>
              <a:srgbClr val="5482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Elipse 75">
            <a:extLst>
              <a:ext uri="{FF2B5EF4-FFF2-40B4-BE49-F238E27FC236}">
                <a16:creationId xmlns:a16="http://schemas.microsoft.com/office/drawing/2014/main" id="{07708AD8-B7D2-9CC6-DFAA-9EE4E670ADF5}"/>
              </a:ext>
            </a:extLst>
          </p:cNvPr>
          <p:cNvSpPr/>
          <p:nvPr/>
        </p:nvSpPr>
        <p:spPr>
          <a:xfrm>
            <a:off x="5730147" y="3096601"/>
            <a:ext cx="1800000" cy="1800000"/>
          </a:xfrm>
          <a:prstGeom prst="ellipse">
            <a:avLst/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r="2141"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0537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Panorámica</PresentationFormat>
  <Paragraphs>25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Scheme of the biological production 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Comella Pons, Imma</dc:creator>
  <cp:lastModifiedBy>Comella Pons, Imma</cp:lastModifiedBy>
  <cp:revision>1</cp:revision>
  <dcterms:created xsi:type="dcterms:W3CDTF">2024-06-21T07:34:39Z</dcterms:created>
  <dcterms:modified xsi:type="dcterms:W3CDTF">2024-06-21T07:35:38Z</dcterms:modified>
</cp:coreProperties>
</file>